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899" r:id="rId3"/>
    <p:sldId id="306" r:id="rId4"/>
    <p:sldId id="316" r:id="rId5"/>
    <p:sldId id="256" r:id="rId6"/>
    <p:sldId id="269" r:id="rId7"/>
    <p:sldId id="302" r:id="rId8"/>
    <p:sldId id="314" r:id="rId9"/>
    <p:sldId id="297" r:id="rId10"/>
    <p:sldId id="315" r:id="rId11"/>
    <p:sldId id="298" r:id="rId12"/>
    <p:sldId id="896" r:id="rId13"/>
    <p:sldId id="299" r:id="rId14"/>
    <p:sldId id="897" r:id="rId15"/>
    <p:sldId id="300" r:id="rId16"/>
    <p:sldId id="898" r:id="rId17"/>
    <p:sldId id="301" r:id="rId18"/>
    <p:sldId id="271" r:id="rId19"/>
    <p:sldId id="270" r:id="rId20"/>
    <p:sldId id="272" r:id="rId21"/>
    <p:sldId id="307" r:id="rId22"/>
    <p:sldId id="273" r:id="rId23"/>
    <p:sldId id="308" r:id="rId24"/>
    <p:sldId id="274" r:id="rId25"/>
    <p:sldId id="258" r:id="rId26"/>
    <p:sldId id="275" r:id="rId27"/>
    <p:sldId id="276" r:id="rId28"/>
    <p:sldId id="277" r:id="rId29"/>
    <p:sldId id="278" r:id="rId30"/>
    <p:sldId id="284" r:id="rId31"/>
    <p:sldId id="283" r:id="rId32"/>
    <p:sldId id="291" r:id="rId33"/>
    <p:sldId id="292" r:id="rId34"/>
    <p:sldId id="303" r:id="rId35"/>
    <p:sldId id="895" r:id="rId3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657"/>
    <a:srgbClr val="FF3F3F"/>
    <a:srgbClr val="00FFFF"/>
    <a:srgbClr val="0000FF"/>
    <a:srgbClr val="FF5D5D"/>
    <a:srgbClr val="FF757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altLang="zh-HK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altLang="zh-HK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BE13C8-0A6C-4010-AB1F-6F7B55AA0614}" type="datetimeFigureOut">
              <a:rPr lang="zh-HK" altLang="en-US" smtClean="0"/>
              <a:t>7/8/2018</a:t>
            </a:fld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AEDFD75-B76B-47F9-81AA-012384BD5D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altLang="zh-HK" dirty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altLang="zh-HK" dirty="0"/>
              <a:t>Click to edit Master text styles</a:t>
            </a:r>
          </a:p>
          <a:p>
            <a:pPr lvl="1" eaLnBrk="1" latinLnBrk="0" hangingPunct="1"/>
            <a:r>
              <a:rPr kumimoji="0" lang="en-US" altLang="zh-HK" dirty="0"/>
              <a:t>Second level</a:t>
            </a:r>
          </a:p>
          <a:p>
            <a:pPr lvl="2" eaLnBrk="1" latinLnBrk="0" hangingPunct="1"/>
            <a:r>
              <a:rPr kumimoji="0" lang="en-US" altLang="zh-HK" dirty="0"/>
              <a:t>Third level</a:t>
            </a:r>
          </a:p>
          <a:p>
            <a:pPr lvl="3" eaLnBrk="1" latinLnBrk="0" hangingPunct="1"/>
            <a:r>
              <a:rPr kumimoji="0" lang="en-US" altLang="zh-HK" dirty="0"/>
              <a:t>Fourth level</a:t>
            </a:r>
          </a:p>
          <a:p>
            <a:pPr lvl="4" eaLnBrk="1" latinLnBrk="0" hangingPunct="1"/>
            <a:r>
              <a:rPr kumimoji="0" lang="en-US" altLang="zh-HK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微軟正黑體" panose="020B0604030504040204" pitchFamily="34" charset="-120"/>
              </a:defRPr>
            </a:lvl1pPr>
            <a:extLst/>
          </a:lstStyle>
          <a:p>
            <a:fld id="{12BE13C8-0A6C-4010-AB1F-6F7B55AA0614}" type="datetimeFigureOut">
              <a:rPr lang="zh-HK" altLang="en-US" smtClean="0"/>
              <a:pPr/>
              <a:t>7/8/2018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微軟正黑體" panose="020B0604030504040204" pitchFamily="34" charset="-120"/>
              </a:defRPr>
            </a:lvl1pPr>
            <a:extLst/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微軟正黑體" panose="020B0604030504040204" pitchFamily="34" charset="-120"/>
              </a:defRPr>
            </a:lvl1pPr>
            <a:extLst/>
          </a:lstStyle>
          <a:p>
            <a:fld id="{1AEDFD75-B76B-47F9-81AA-012384BD5DAE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微軟正黑體" panose="020B0604030504040204" pitchFamily="34" charset="-120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808" y="277816"/>
            <a:ext cx="8013192" cy="1062952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貧窮脫不了</a:t>
            </a:r>
            <a:r>
              <a:rPr lang="en-US" altLang="zh-TW" dirty="0">
                <a:solidFill>
                  <a:srgbClr val="FFFF00"/>
                </a:solidFill>
              </a:rPr>
              <a:t>?!</a:t>
            </a:r>
            <a:endParaRPr lang="zh-HK" altLang="en-US" dirty="0">
              <a:solidFill>
                <a:srgbClr val="FFFF00"/>
              </a:solidFill>
            </a:endParaRPr>
          </a:p>
        </p:txBody>
      </p:sp>
      <p:pic>
        <p:nvPicPr>
          <p:cNvPr id="2052" name="Picture 4" descr="Image result for 貧富懸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9145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>
              <a:ea typeface="微軟正黑體" panose="020B0604030504040204" pitchFamily="34" charset="-120"/>
            </a:endParaRPr>
          </a:p>
        </p:txBody>
      </p:sp>
      <p:pic>
        <p:nvPicPr>
          <p:cNvPr id="2060" name="Picture 12" descr="Image result for whatsapp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4849"/>
            <a:ext cx="1916038" cy="19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香港貧富懸殊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3650"/>
          <a:stretch/>
        </p:blipFill>
        <p:spPr bwMode="auto">
          <a:xfrm>
            <a:off x="4914546" y="2636912"/>
            <a:ext cx="4229455" cy="28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17" name="Picture 16" descr="logo-yellow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5575" y="5589240"/>
            <a:ext cx="38403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300" dirty="0">
                <a:ea typeface="微軟正黑體" panose="020B0604030504040204" pitchFamily="34" charset="-120"/>
              </a:rPr>
              <a:t>CMDF</a:t>
            </a:r>
            <a:r>
              <a:rPr lang="zh-HK" altLang="en-US" sz="2200" dirty="0">
                <a:ea typeface="微軟正黑體" panose="020B0604030504040204" pitchFamily="34" charset="-120"/>
              </a:rPr>
              <a:t>    </a:t>
            </a:r>
            <a:r>
              <a:rPr lang="en-US" altLang="zh-HK" sz="2200" dirty="0">
                <a:ea typeface="微軟正黑體" panose="020B0604030504040204" pitchFamily="34" charset="-120"/>
              </a:rPr>
              <a:t>8-8-2018</a:t>
            </a:r>
            <a:endParaRPr lang="zh-HK" altLang="en-US" sz="2200" dirty="0">
              <a:ea typeface="微軟正黑體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B45F0-F467-404D-8DC2-7796641D62D7}"/>
              </a:ext>
            </a:extLst>
          </p:cNvPr>
          <p:cNvSpPr txBox="1"/>
          <p:nvPr/>
        </p:nvSpPr>
        <p:spPr>
          <a:xfrm>
            <a:off x="5796136" y="547832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陳念聰醫生</a:t>
            </a:r>
            <a:endParaRPr lang="en-US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施達基金會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831A0-1A24-4E08-B694-E06AF5185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FFFF00"/>
                </a:solidFill>
              </a:rPr>
              <a:t>如何理解</a:t>
            </a:r>
            <a:r>
              <a:rPr lang="en-US" altLang="zh-HK" dirty="0">
                <a:solidFill>
                  <a:srgbClr val="FFFF00"/>
                </a:solidFill>
              </a:rPr>
              <a:t>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5191"/>
            <a:ext cx="8507288" cy="4625609"/>
          </a:xfrm>
        </p:spPr>
        <p:txBody>
          <a:bodyPr/>
          <a:lstStyle/>
          <a:p>
            <a:r>
              <a:rPr lang="zh-TW" altLang="zh-HK" dirty="0"/>
              <a:t>當時猶太拉比常用於理解經文的有四種模式：</a:t>
            </a:r>
            <a:r>
              <a:rPr lang="en-US" altLang="zh-HK" dirty="0" err="1"/>
              <a:t>PaRDeS</a:t>
            </a:r>
            <a:r>
              <a:rPr lang="en-US" altLang="zh-HK" dirty="0"/>
              <a:t> </a:t>
            </a:r>
            <a:r>
              <a:rPr lang="zh-HK" altLang="en-US" dirty="0"/>
              <a:t>（花園）</a:t>
            </a:r>
            <a:r>
              <a:rPr lang="zh-TW" altLang="zh-HK" dirty="0"/>
              <a:t>：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HK" dirty="0" err="1"/>
              <a:t>Peshat</a:t>
            </a:r>
            <a:r>
              <a:rPr lang="en-US" altLang="zh-HK" dirty="0"/>
              <a:t>──</a:t>
            </a:r>
            <a:r>
              <a:rPr lang="zh-TW" altLang="zh-HK" dirty="0"/>
              <a:t>直接、字面的意思</a:t>
            </a:r>
            <a:endParaRPr lang="en-US" altLang="zh-TW" dirty="0"/>
          </a:p>
          <a:p>
            <a:r>
              <a:rPr lang="en-US" altLang="zh-HK" dirty="0">
                <a:solidFill>
                  <a:srgbClr val="0000FF"/>
                </a:solidFill>
              </a:rPr>
              <a:t>Remez──</a:t>
            </a:r>
            <a:r>
              <a:rPr lang="zh-TW" altLang="zh-HK" dirty="0">
                <a:solidFill>
                  <a:srgbClr val="0000FF"/>
                </a:solidFill>
              </a:rPr>
              <a:t>暗示出來的意思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en-US" altLang="zh-HK" dirty="0" err="1"/>
              <a:t>Derash</a:t>
            </a:r>
            <a:r>
              <a:rPr lang="en-US" altLang="zh-HK" dirty="0"/>
              <a:t>──</a:t>
            </a:r>
            <a:r>
              <a:rPr lang="zh-TW" altLang="zh-HK" dirty="0"/>
              <a:t>尋找、自己思考引申出來的意思</a:t>
            </a:r>
            <a:endParaRPr lang="en-US" altLang="zh-TW" dirty="0"/>
          </a:p>
          <a:p>
            <a:r>
              <a:rPr lang="en-US" altLang="zh-HK" dirty="0"/>
              <a:t>Sod──</a:t>
            </a:r>
            <a:r>
              <a:rPr lang="zh-TW" altLang="zh-HK" dirty="0"/>
              <a:t>隱藏，神秘的意思。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FFFF"/>
                </a:solidFill>
              </a:rPr>
              <a:t>常有窮人和你們同在</a:t>
            </a:r>
            <a:r>
              <a:rPr lang="en-US" altLang="zh-TW" dirty="0">
                <a:solidFill>
                  <a:srgbClr val="00FFFF"/>
                </a:solidFill>
              </a:rPr>
              <a:t>…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耶穌是引用申命記</a:t>
            </a:r>
            <a:r>
              <a:rPr lang="en-US" altLang="zh-HK" dirty="0"/>
              <a:t>15:11</a:t>
            </a:r>
          </a:p>
          <a:p>
            <a:r>
              <a:rPr lang="zh-TW" altLang="zh-HK" dirty="0"/>
              <a:t>「原來那地上的窮人永不斷絕；所以我吩咐你說：『總要向你地上困苦窮乏的弟兄鬆開手。』」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可有多重意思</a:t>
            </a:r>
            <a:endParaRPr lang="zh-HK" altLang="en-US" dirty="0"/>
          </a:p>
        </p:txBody>
      </p:sp>
      <p:pic>
        <p:nvPicPr>
          <p:cNvPr id="4" name="Picture 6" descr="Image result for light bulb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790607" cy="9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light bulb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91398"/>
            <a:ext cx="790607" cy="9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light bulb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11" y="4091397"/>
            <a:ext cx="790607" cy="9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8" name="Picture 7" descr="logo-yellow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2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CA9-954E-48DA-9278-B0ACCAEC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馬太福音</a:t>
            </a:r>
            <a:r>
              <a:rPr lang="en-US" altLang="zh-HK" dirty="0">
                <a:solidFill>
                  <a:srgbClr val="FFFF00"/>
                </a:solidFill>
              </a:rPr>
              <a:t>26:</a:t>
            </a:r>
            <a:r>
              <a:rPr lang="en-US" altLang="zh-TW" dirty="0">
                <a:solidFill>
                  <a:srgbClr val="FFFF00"/>
                </a:solidFill>
              </a:rPr>
              <a:t>10-</a:t>
            </a:r>
            <a:r>
              <a:rPr lang="en-US" altLang="zh-HK" dirty="0">
                <a:solidFill>
                  <a:srgbClr val="FFFF00"/>
                </a:solidFill>
              </a:rPr>
              <a:t>12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6B5C-6685-4A00-8BD2-5715C349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zh-TW" altLang="en-US" dirty="0"/>
              <a:t>耶穌看出他們的意思、就說、為甚麼難為這女人呢．他在我身上作的、是一件美事。</a:t>
            </a:r>
          </a:p>
          <a:p>
            <a:r>
              <a:rPr lang="en-US" dirty="0"/>
              <a:t> 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zh-TW" altLang="en-US" dirty="0"/>
              <a:t>因為常有窮人和你們同在．只是你們不常有我。</a:t>
            </a:r>
          </a:p>
          <a:p>
            <a:r>
              <a:rPr lang="en-US" dirty="0"/>
              <a:t> 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zh-TW" altLang="en-US" dirty="0"/>
              <a:t>他將這香膏澆在我身上、是為我安葬作的。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BDFE96-5845-4ECB-9700-548F98CB6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>
            <a:extLst>
              <a:ext uri="{FF2B5EF4-FFF2-40B4-BE49-F238E27FC236}">
                <a16:creationId xmlns:a16="http://schemas.microsoft.com/office/drawing/2014/main" id="{AB06AD01-8714-435E-A93D-8256006C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馬太福音</a:t>
            </a:r>
            <a:r>
              <a:rPr lang="en-US" altLang="zh-HK" dirty="0">
                <a:solidFill>
                  <a:srgbClr val="FFFF00"/>
                </a:solidFill>
              </a:rPr>
              <a:t>26:12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HK" dirty="0"/>
              <a:t>「常有」與「不常」是對比法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HK" dirty="0"/>
              <a:t>重點是在後面，「是為我安葬作的」，說出耶穌即將要受死，但他們當時還不明白。</a:t>
            </a:r>
          </a:p>
          <a:p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8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D3A7-716F-4597-9707-A0C3BD21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馬可福音</a:t>
            </a:r>
            <a:r>
              <a:rPr lang="en-US" altLang="zh-HK" dirty="0">
                <a:solidFill>
                  <a:srgbClr val="FFFF00"/>
                </a:solidFill>
              </a:rPr>
              <a:t>14:7</a:t>
            </a:r>
            <a:r>
              <a:rPr lang="en-US" altLang="zh-TW" dirty="0">
                <a:solidFill>
                  <a:srgbClr val="FFFF00"/>
                </a:solidFill>
              </a:rPr>
              <a:t>-8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AC52-0954-4F02-87AF-D76FC925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zh-TW" altLang="en-US" dirty="0"/>
              <a:t>因為常有窮人和你們同在、要向他們行善、隨時都可以．只是你們不常有我。</a:t>
            </a:r>
          </a:p>
          <a:p>
            <a:r>
              <a:rPr lang="en-US" dirty="0"/>
              <a:t> 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zh-TW" altLang="en-US" dirty="0"/>
              <a:t>他所作的、是盡他所能的．他是為我安葬的事、把香膏預先澆在我身上。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0895A-F4FC-4D6B-BF85-96E598BE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>
            <a:extLst>
              <a:ext uri="{FF2B5EF4-FFF2-40B4-BE49-F238E27FC236}">
                <a16:creationId xmlns:a16="http://schemas.microsoft.com/office/drawing/2014/main" id="{EC445305-135D-47AB-89D4-ED47BE19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6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馬可福音</a:t>
            </a:r>
            <a:r>
              <a:rPr lang="en-US" altLang="zh-HK" dirty="0">
                <a:solidFill>
                  <a:srgbClr val="FFFF00"/>
                </a:solidFill>
              </a:rPr>
              <a:t>14:7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引用申命記</a:t>
            </a:r>
            <a:r>
              <a:rPr lang="en-US" altLang="zh-HK" dirty="0"/>
              <a:t>15</a:t>
            </a:r>
            <a:r>
              <a:rPr lang="zh-TW" altLang="zh-HK" dirty="0"/>
              <a:t>章，是肯定對貧窮人應該施慈愛，不是我們今天說的相反！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馬可福音多了這一句：「因為常有窮人和你們同在，要向他們行善隨時都可以</a:t>
            </a:r>
            <a:r>
              <a:rPr lang="en-US" altLang="zh-HK" dirty="0"/>
              <a:t>……</a:t>
            </a:r>
            <a:r>
              <a:rPr lang="zh-TW" altLang="zh-HK" dirty="0"/>
              <a:t>」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DB55-F3B8-48CB-AE97-EE50A631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約翰福音</a:t>
            </a:r>
            <a:r>
              <a:rPr lang="en-US" altLang="zh-HK" dirty="0">
                <a:solidFill>
                  <a:srgbClr val="FFFF00"/>
                </a:solidFill>
              </a:rPr>
              <a:t>12:</a:t>
            </a:r>
            <a:r>
              <a:rPr lang="en-US" altLang="zh-TW" dirty="0">
                <a:solidFill>
                  <a:srgbClr val="FFFF00"/>
                </a:solidFill>
              </a:rPr>
              <a:t>5-8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E3C7-C07F-4123-A204-CB103C28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zh-TW" altLang="en-US" dirty="0"/>
              <a:t>說、這香膏為甚麼不賣三十兩銀子賙濟窮人呢。</a:t>
            </a:r>
          </a:p>
          <a:p>
            <a:r>
              <a:rPr lang="en-US" dirty="0"/>
              <a:t> 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zh-TW" altLang="en-US" dirty="0"/>
              <a:t>他說這話、並不是掛念窮人、乃因他是個賊、又帶著錢囊、常取其中所存的。</a:t>
            </a:r>
          </a:p>
          <a:p>
            <a:r>
              <a:rPr lang="en-US" dirty="0"/>
              <a:t> 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zh-TW" altLang="en-US" dirty="0"/>
              <a:t>耶穌說、由他罷、他是為我安葬之日存留的。</a:t>
            </a:r>
          </a:p>
          <a:p>
            <a:r>
              <a:rPr lang="en-US" dirty="0"/>
              <a:t> 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zh-TW" altLang="en-US" dirty="0"/>
              <a:t>因為常有窮人和你們同在．只是你們不常有我。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B644E-1FFC-4290-92AA-E548B630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>
            <a:extLst>
              <a:ext uri="{FF2B5EF4-FFF2-40B4-BE49-F238E27FC236}">
                <a16:creationId xmlns:a16="http://schemas.microsoft.com/office/drawing/2014/main" id="{E4AF8DD5-3C72-401A-B5F8-0ADF19F7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3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約翰福音</a:t>
            </a:r>
            <a:r>
              <a:rPr lang="en-US" altLang="zh-HK" dirty="0">
                <a:solidFill>
                  <a:srgbClr val="FFFF00"/>
                </a:solidFill>
              </a:rPr>
              <a:t>12:6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申命記</a:t>
            </a:r>
            <a:r>
              <a:rPr lang="en-US" altLang="zh-HK" dirty="0"/>
              <a:t>15</a:t>
            </a:r>
            <a:r>
              <a:rPr lang="zh-TW" altLang="zh-HK" dirty="0"/>
              <a:t>章強調愛那些弱勢受欺壓的人，那麼猶大及其他門徒提出的疑問又是否真心？他們是用甚麼眼光看馬利亞？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約翰福音有這一句：「他說這話，並不是掛念窮人，乃因他是個賊，又帶着錢囊，常取其中所存的。」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1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00FFFF"/>
                </a:solidFill>
              </a:rPr>
              <a:t>貧窮 </a:t>
            </a:r>
            <a:r>
              <a:rPr lang="en-US" altLang="zh-HK" dirty="0">
                <a:solidFill>
                  <a:srgbClr val="00FFFF"/>
                </a:solidFill>
              </a:rPr>
              <a:t>poor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新約，希臘文</a:t>
            </a:r>
            <a:endParaRPr lang="en-US" altLang="zh-TW" dirty="0"/>
          </a:p>
          <a:p>
            <a:pPr lvl="1"/>
            <a:r>
              <a:rPr lang="en-US" altLang="zh-HK" dirty="0" err="1"/>
              <a:t>penes</a:t>
            </a:r>
            <a:endParaRPr lang="en-US" altLang="zh-HK" dirty="0"/>
          </a:p>
          <a:p>
            <a:pPr lvl="1"/>
            <a:r>
              <a:rPr lang="en-US" altLang="zh-HK" dirty="0" err="1"/>
              <a:t>ptochos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solidFill>
                  <a:srgbClr val="FFFF00"/>
                </a:solidFill>
              </a:rPr>
              <a:t>penes</a:t>
            </a:r>
            <a:r>
              <a:rPr lang="en-US" altLang="zh-HK" dirty="0">
                <a:solidFill>
                  <a:srgbClr val="FFFF00"/>
                </a:solidFill>
              </a:rPr>
              <a:t>  </a:t>
            </a:r>
            <a:r>
              <a:rPr lang="el-GR" altLang="zh-HK" dirty="0">
                <a:solidFill>
                  <a:srgbClr val="FFFF00"/>
                </a:solidFill>
              </a:rPr>
              <a:t>πένης</a:t>
            </a:r>
            <a:r>
              <a:rPr lang="en-US" altLang="zh-HK" dirty="0">
                <a:solidFill>
                  <a:srgbClr val="FFFF00"/>
                </a:solidFill>
              </a:rPr>
              <a:t>	x1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是指靠勞力僅夠糊口生活的人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「如經上所記：『他施捨錢財，賙濟</a:t>
            </a:r>
            <a:r>
              <a:rPr lang="zh-TW" altLang="zh-HK" u="sng" dirty="0"/>
              <a:t>貧窮</a:t>
            </a:r>
            <a:r>
              <a:rPr lang="zh-TW" altLang="zh-HK" dirty="0"/>
              <a:t>；他的仁義存到永遠。』」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zh-HK" dirty="0">
                <a:solidFill>
                  <a:srgbClr val="0000FF"/>
                </a:solidFill>
              </a:rPr>
              <a:t>（哥林多後書</a:t>
            </a:r>
            <a:r>
              <a:rPr lang="en-US" altLang="zh-HK" dirty="0">
                <a:solidFill>
                  <a:srgbClr val="0000FF"/>
                </a:solidFill>
              </a:rPr>
              <a:t>9:9</a:t>
            </a:r>
            <a:r>
              <a:rPr lang="zh-TW" altLang="zh-HK" dirty="0">
                <a:solidFill>
                  <a:srgbClr val="0000FF"/>
                </a:solidFill>
              </a:rPr>
              <a:t>）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en-US" altLang="zh-HK" dirty="0"/>
          </a:p>
          <a:p>
            <a:r>
              <a:rPr lang="zh-HK" altLang="en-US" dirty="0"/>
              <a:t>引自詩篇 </a:t>
            </a:r>
            <a:r>
              <a:rPr lang="en-US" altLang="zh-HK" dirty="0"/>
              <a:t>112:9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8888 uprising">
            <a:extLst>
              <a:ext uri="{FF2B5EF4-FFF2-40B4-BE49-F238E27FC236}">
                <a16:creationId xmlns:a16="http://schemas.microsoft.com/office/drawing/2014/main" id="{697E41D6-C816-480D-95DA-6181F27E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90" y="2942534"/>
            <a:ext cx="3299963" cy="17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787B0-C498-4785-A46D-E1761F183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35993" r="6688" b="13583"/>
          <a:stretch/>
        </p:blipFill>
        <p:spPr>
          <a:xfrm>
            <a:off x="3203848" y="-3609"/>
            <a:ext cx="5976664" cy="294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E87A13-4A7E-4F82-951D-16FA8C874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58" r="1882"/>
          <a:stretch/>
        </p:blipFill>
        <p:spPr>
          <a:xfrm>
            <a:off x="0" y="764704"/>
            <a:ext cx="3203848" cy="2177830"/>
          </a:xfrm>
          <a:prstGeom prst="rect">
            <a:avLst/>
          </a:prstGeom>
        </p:spPr>
      </p:pic>
      <p:pic>
        <p:nvPicPr>
          <p:cNvPr id="1028" name="Picture 4" descr="Image result for 8888 uprising">
            <a:extLst>
              <a:ext uri="{FF2B5EF4-FFF2-40B4-BE49-F238E27FC236}">
                <a16:creationId xmlns:a16="http://schemas.microsoft.com/office/drawing/2014/main" id="{631AB7D7-3CB8-47DC-A020-A4D12FEE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91" y="4725144"/>
            <a:ext cx="3294122" cy="21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26954140-2BF8-4356-AAB0-24BDDF98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2534"/>
            <a:ext cx="5886391" cy="39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38AB0-73C1-499E-B0B4-985FBDF3092A}"/>
              </a:ext>
            </a:extLst>
          </p:cNvPr>
          <p:cNvSpPr txBox="1"/>
          <p:nvPr/>
        </p:nvSpPr>
        <p:spPr>
          <a:xfrm>
            <a:off x="323528" y="-2738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8888 Uprising</a:t>
            </a:r>
          </a:p>
          <a:p>
            <a:pPr algn="ctr"/>
            <a:r>
              <a:rPr lang="en-US" sz="2200" dirty="0"/>
              <a:t>Myanmar</a:t>
            </a:r>
          </a:p>
        </p:txBody>
      </p:sp>
    </p:spTree>
    <p:extLst>
      <p:ext uri="{BB962C8B-B14F-4D97-AF65-F5344CB8AC3E}">
        <p14:creationId xmlns:p14="http://schemas.microsoft.com/office/powerpoint/2010/main" val="395379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solidFill>
                  <a:srgbClr val="FFFF00"/>
                </a:solidFill>
              </a:rPr>
              <a:t>ptochos</a:t>
            </a:r>
            <a:r>
              <a:rPr lang="zh-HK" altLang="en-US" dirty="0">
                <a:solidFill>
                  <a:srgbClr val="FFFF00"/>
                </a:solidFill>
              </a:rPr>
              <a:t>  </a:t>
            </a:r>
            <a:r>
              <a:rPr lang="el-GR" altLang="zh-HK" dirty="0">
                <a:solidFill>
                  <a:srgbClr val="FFFF00"/>
                </a:solidFill>
              </a:rPr>
              <a:t>πτωχός </a:t>
            </a:r>
            <a:r>
              <a:rPr lang="en-US" altLang="zh-HK" dirty="0">
                <a:solidFill>
                  <a:srgbClr val="FFFF00"/>
                </a:solidFill>
              </a:rPr>
              <a:t>	x35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208912" cy="4625609"/>
          </a:xfrm>
        </p:spPr>
        <p:txBody>
          <a:bodyPr/>
          <a:lstStyle/>
          <a:p>
            <a:r>
              <a:rPr lang="zh-TW" altLang="zh-HK" dirty="0"/>
              <a:t>要蹲下、被降低至乞憐、完全缺乏、沒有地位、尊嚴等等。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「耶穌</a:t>
            </a:r>
            <a:r>
              <a:rPr lang="en-US" altLang="zh-HK" dirty="0"/>
              <a:t>……</a:t>
            </a:r>
            <a:r>
              <a:rPr lang="zh-TW" altLang="zh-HK" dirty="0"/>
              <a:t>本來富足，卻為你們成了</a:t>
            </a:r>
            <a:r>
              <a:rPr lang="zh-TW" altLang="zh-HK" u="sng" dirty="0"/>
              <a:t>貧窮</a:t>
            </a:r>
            <a:r>
              <a:rPr lang="zh-TW" altLang="zh-HK" dirty="0"/>
              <a:t>，叫你們因他的</a:t>
            </a:r>
            <a:r>
              <a:rPr lang="zh-TW" altLang="zh-HK" u="sng" dirty="0"/>
              <a:t>貧窮</a:t>
            </a:r>
            <a:r>
              <a:rPr lang="zh-TW" altLang="zh-HK" dirty="0"/>
              <a:t>，可以成為富足。</a:t>
            </a:r>
            <a:endParaRPr lang="en-US" altLang="zh-TW" dirty="0"/>
          </a:p>
          <a:p>
            <a:pPr marL="411480" lvl="1" indent="0">
              <a:buNone/>
            </a:pPr>
            <a:r>
              <a:rPr lang="zh-TW" altLang="zh-HK" dirty="0">
                <a:solidFill>
                  <a:srgbClr val="0000FF"/>
                </a:solidFill>
              </a:rPr>
              <a:t>（哥林多後書</a:t>
            </a:r>
            <a:r>
              <a:rPr lang="en-US" altLang="zh-HK" dirty="0">
                <a:solidFill>
                  <a:srgbClr val="0000FF"/>
                </a:solidFill>
              </a:rPr>
              <a:t>8:9</a:t>
            </a:r>
            <a:r>
              <a:rPr lang="zh-TW" altLang="zh-HK" dirty="0">
                <a:solidFill>
                  <a:srgbClr val="0000FF"/>
                </a:solidFill>
              </a:rPr>
              <a:t>）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38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solidFill>
                  <a:srgbClr val="FFFF00"/>
                </a:solidFill>
              </a:rPr>
              <a:t>ptochos</a:t>
            </a:r>
            <a:r>
              <a:rPr lang="zh-HK" altLang="en-US" dirty="0">
                <a:solidFill>
                  <a:srgbClr val="FFFF00"/>
                </a:solidFill>
              </a:rPr>
              <a:t>  </a:t>
            </a:r>
            <a:r>
              <a:rPr lang="el-GR" altLang="zh-HK" dirty="0">
                <a:solidFill>
                  <a:srgbClr val="FFFF00"/>
                </a:solidFill>
              </a:rPr>
              <a:t>πτωχός </a:t>
            </a:r>
            <a:r>
              <a:rPr lang="en-US" altLang="zh-HK" dirty="0">
                <a:solidFill>
                  <a:srgbClr val="FFFF00"/>
                </a:solidFill>
              </a:rPr>
              <a:t>	x35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229600" cy="4625609"/>
          </a:xfrm>
        </p:spPr>
        <p:txBody>
          <a:bodyPr/>
          <a:lstStyle/>
          <a:p>
            <a:r>
              <a:rPr lang="zh-TW" altLang="zh-HK" dirty="0"/>
              <a:t>要蹲下、被降低至乞憐、完全缺乏、沒有地位、尊嚴等等。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『</a:t>
            </a:r>
            <a:r>
              <a:rPr lang="zh-TW" altLang="en-US" dirty="0"/>
              <a:t>主的靈在我身上、因為他用膏膏我、叫我傳福音給</a:t>
            </a:r>
            <a:r>
              <a:rPr lang="zh-TW" altLang="en-US" u="sng" dirty="0"/>
              <a:t>貧窮</a:t>
            </a:r>
            <a:r>
              <a:rPr lang="zh-TW" altLang="en-US" dirty="0"/>
              <a:t>的人．差遣我報告被擄的得釋放、瞎眼的得看見、叫那受壓制的得自由、報告　神悅納人的禧年。</a:t>
            </a:r>
            <a:r>
              <a:rPr lang="en-US" altLang="zh-TW" dirty="0"/>
              <a:t>』</a:t>
            </a:r>
          </a:p>
          <a:p>
            <a:pPr marL="411480" lvl="1" indent="0">
              <a:buNone/>
            </a:pPr>
            <a:r>
              <a:rPr lang="zh-HK" altLang="en-US" dirty="0">
                <a:solidFill>
                  <a:srgbClr val="0000FF"/>
                </a:solidFill>
              </a:rPr>
              <a:t>（路加福音</a:t>
            </a:r>
            <a:r>
              <a:rPr lang="en-US" altLang="zh-TW" dirty="0">
                <a:solidFill>
                  <a:srgbClr val="0000FF"/>
                </a:solidFill>
              </a:rPr>
              <a:t>4:18-19 </a:t>
            </a:r>
            <a:r>
              <a:rPr lang="zh-HK" altLang="en-US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0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FFFF"/>
                </a:solidFill>
              </a:rPr>
              <a:t>貧窮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dirty="0"/>
              <a:t>不單是</a:t>
            </a:r>
            <a:r>
              <a:rPr lang="zh-TW" altLang="zh-HK" dirty="0"/>
              <a:t>缺乏、困苦的處境</a:t>
            </a:r>
            <a:endParaRPr lang="en-US" altLang="zh-TW" dirty="0"/>
          </a:p>
          <a:p>
            <a:endParaRPr lang="en-US" altLang="zh-HK" dirty="0"/>
          </a:p>
          <a:p>
            <a:r>
              <a:rPr lang="en-US" altLang="zh-HK" dirty="0"/>
              <a:t>+ </a:t>
            </a:r>
            <a:r>
              <a:rPr lang="zh-TW" altLang="zh-HK" dirty="0"/>
              <a:t>背後的成因，多是別人或社會所引致</a:t>
            </a:r>
            <a:endParaRPr lang="en-US" altLang="zh-TW" dirty="0"/>
          </a:p>
          <a:p>
            <a:pPr marL="118872" indent="0">
              <a:buNone/>
            </a:pPr>
            <a:endParaRPr lang="en-US" altLang="zh-HK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97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FFFF"/>
                </a:solidFill>
              </a:rPr>
              <a:t>貧窮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dirty="0"/>
              <a:t>不單是</a:t>
            </a:r>
            <a:r>
              <a:rPr lang="zh-TW" altLang="zh-HK" dirty="0"/>
              <a:t>缺乏、困苦的處境</a:t>
            </a:r>
            <a:endParaRPr lang="en-US" altLang="zh-TW" dirty="0"/>
          </a:p>
          <a:p>
            <a:endParaRPr lang="en-US" altLang="zh-HK" dirty="0"/>
          </a:p>
          <a:p>
            <a:r>
              <a:rPr lang="en-US" altLang="zh-HK" dirty="0"/>
              <a:t>+ </a:t>
            </a:r>
            <a:r>
              <a:rPr lang="zh-TW" altLang="zh-HK" dirty="0"/>
              <a:t>背後的成因，多是別人或社會所引致</a:t>
            </a:r>
            <a:endParaRPr lang="en-US" altLang="zh-TW" dirty="0"/>
          </a:p>
          <a:p>
            <a:endParaRPr lang="en-US" altLang="zh-HK" dirty="0"/>
          </a:p>
          <a:p>
            <a:r>
              <a:rPr lang="zh-HK" altLang="en-US" sz="4500" dirty="0"/>
              <a:t>是</a:t>
            </a:r>
            <a:r>
              <a:rPr lang="zh-TW" altLang="zh-HK" sz="4500" dirty="0"/>
              <a:t>「被貧窮」的！</a:t>
            </a:r>
            <a:endParaRPr lang="zh-HK" altLang="en-US" sz="4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5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00FFFF"/>
                </a:solidFill>
              </a:rPr>
              <a:t>貧窮 </a:t>
            </a:r>
            <a:r>
              <a:rPr lang="en-US" altLang="zh-HK" dirty="0">
                <a:solidFill>
                  <a:srgbClr val="00FFFF"/>
                </a:solidFill>
              </a:rPr>
              <a:t>poor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舊約，希伯來文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95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19219" r="34115" b="4739"/>
          <a:stretch/>
        </p:blipFill>
        <p:spPr bwMode="auto">
          <a:xfrm>
            <a:off x="395536" y="-71159"/>
            <a:ext cx="8352928" cy="731658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8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>
                <a:solidFill>
                  <a:srgbClr val="FFFF00"/>
                </a:solidFill>
              </a:rPr>
              <a:t>Aniy</a:t>
            </a:r>
            <a:r>
              <a:rPr lang="en-US" altLang="zh-HK" dirty="0">
                <a:solidFill>
                  <a:srgbClr val="FFFF00"/>
                </a:solidFill>
              </a:rPr>
              <a:t> </a:t>
            </a:r>
            <a:r>
              <a:rPr lang="he-IL" altLang="zh-HK" dirty="0">
                <a:solidFill>
                  <a:srgbClr val="FFFF00"/>
                </a:solidFill>
              </a:rPr>
              <a:t>עָנִי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zh-HK" dirty="0"/>
              <a:t>受折磨、卑微、淒慘。</a:t>
            </a:r>
            <a:endParaRPr lang="en-US" altLang="zh-TW" dirty="0"/>
          </a:p>
          <a:p>
            <a:pPr marL="0" lvl="0" indent="0">
              <a:buNone/>
            </a:pPr>
            <a:endParaRPr lang="en-US" altLang="zh-TW" dirty="0"/>
          </a:p>
          <a:p>
            <a:r>
              <a:rPr lang="zh-TW" altLang="zh-HK" dirty="0"/>
              <a:t>我民中有</a:t>
            </a:r>
            <a:r>
              <a:rPr lang="zh-TW" altLang="zh-HK" u="sng" dirty="0"/>
              <a:t>貧窮</a:t>
            </a:r>
            <a:r>
              <a:rPr lang="zh-TW" altLang="zh-HK" dirty="0"/>
              <a:t>人與你同住、你若借錢給他、不可如放債的向他取利。（出埃及記</a:t>
            </a:r>
            <a:r>
              <a:rPr lang="en-US" altLang="zh-HK" dirty="0"/>
              <a:t>22:25</a:t>
            </a:r>
            <a:r>
              <a:rPr lang="zh-TW" altLang="zh-HK" dirty="0"/>
              <a:t> ）</a:t>
            </a:r>
            <a:endParaRPr lang="en-US" altLang="zh-HK" dirty="0"/>
          </a:p>
          <a:p>
            <a:endParaRPr lang="en-US" altLang="zh-TW" dirty="0"/>
          </a:p>
          <a:p>
            <a:r>
              <a:rPr lang="zh-TW" altLang="en-US" dirty="0"/>
              <a:t>因為那追討流人血之罪的、他記念受屈的人、不忘記</a:t>
            </a:r>
            <a:r>
              <a:rPr lang="zh-TW" altLang="en-US" u="sng" dirty="0"/>
              <a:t>困苦</a:t>
            </a:r>
            <a:r>
              <a:rPr lang="zh-TW" altLang="en-US" dirty="0"/>
              <a:t>人的哀求。</a:t>
            </a:r>
            <a:r>
              <a:rPr lang="zh-TW" altLang="zh-HK" dirty="0"/>
              <a:t>（</a:t>
            </a:r>
            <a:r>
              <a:rPr lang="zh-HK" altLang="en-US" dirty="0"/>
              <a:t>詩篇</a:t>
            </a:r>
            <a:r>
              <a:rPr lang="en-US" altLang="zh-HK" dirty="0"/>
              <a:t>9:12</a:t>
            </a:r>
            <a:r>
              <a:rPr lang="zh-TW" altLang="zh-HK" dirty="0"/>
              <a:t>）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88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solidFill>
                  <a:srgbClr val="FFFF00"/>
                </a:solidFill>
              </a:rPr>
              <a:t>Ebyown</a:t>
            </a:r>
            <a:r>
              <a:rPr lang="en-US" altLang="zh-HK" dirty="0">
                <a:solidFill>
                  <a:srgbClr val="FFFF00"/>
                </a:solidFill>
              </a:rPr>
              <a:t> </a:t>
            </a:r>
            <a:r>
              <a:rPr lang="he-IL" altLang="zh-HK" dirty="0">
                <a:solidFill>
                  <a:srgbClr val="FFFF00"/>
                </a:solidFill>
              </a:rPr>
              <a:t>אֶבְיוֹן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HK" dirty="0"/>
              <a:t>極度貧窮、逼切需要、受壓迫、虐待、盼望釋放。</a:t>
            </a:r>
            <a:endParaRPr lang="en-US" altLang="zh-TW" dirty="0"/>
          </a:p>
          <a:p>
            <a:r>
              <a:rPr lang="zh-TW" altLang="zh-HK" dirty="0"/>
              <a:t>耶和華如此說、以色列人三番四次的犯罪、我必不免去他們的刑罰，因他們為銀子賣了義人、為一雙鞋賣了</a:t>
            </a:r>
            <a:r>
              <a:rPr lang="zh-TW" altLang="zh-HK" u="sng" dirty="0"/>
              <a:t>窮人</a:t>
            </a:r>
            <a:r>
              <a:rPr lang="zh-TW" altLang="zh-HK" dirty="0"/>
              <a:t>。（阿摩司書</a:t>
            </a:r>
            <a:r>
              <a:rPr lang="en-US" altLang="zh-HK" dirty="0"/>
              <a:t>2:6</a:t>
            </a:r>
            <a:r>
              <a:rPr lang="zh-TW" altLang="zh-HK" dirty="0"/>
              <a:t>）</a:t>
            </a:r>
            <a:endParaRPr lang="en-US" altLang="zh-TW" dirty="0"/>
          </a:p>
          <a:p>
            <a:r>
              <a:rPr lang="zh-TW" altLang="en-US" dirty="0"/>
              <a:t>他從灰塵裡抬舉貧寒</a:t>
            </a:r>
            <a:r>
              <a:rPr lang="en-US" altLang="zh-TW" dirty="0"/>
              <a:t>(dal)</a:t>
            </a:r>
            <a:r>
              <a:rPr lang="zh-TW" altLang="en-US" dirty="0"/>
              <a:t>人、從糞堆中提拔</a:t>
            </a:r>
            <a:r>
              <a:rPr lang="zh-TW" altLang="en-US" u="sng" dirty="0"/>
              <a:t>窮乏</a:t>
            </a:r>
            <a:r>
              <a:rPr lang="zh-TW" altLang="en-US" dirty="0"/>
              <a:t>人</a:t>
            </a:r>
            <a:r>
              <a:rPr lang="zh-TW" altLang="zh-HK" dirty="0"/>
              <a:t>。（</a:t>
            </a:r>
            <a:r>
              <a:rPr lang="zh-HK" altLang="en-US" dirty="0"/>
              <a:t>詩篇</a:t>
            </a:r>
            <a:r>
              <a:rPr lang="en-US" altLang="zh-HK" dirty="0"/>
              <a:t>113:7</a:t>
            </a:r>
            <a:r>
              <a:rPr lang="zh-TW" altLang="zh-HK" dirty="0"/>
              <a:t>）</a:t>
            </a:r>
            <a:endParaRPr lang="en-US" altLang="zh-TW" dirty="0"/>
          </a:p>
          <a:p>
            <a:r>
              <a:rPr lang="zh-HK" altLang="en-US" dirty="0"/>
              <a:t>釋放、拯救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solidFill>
                  <a:srgbClr val="FFFF00"/>
                </a:solidFill>
              </a:rPr>
              <a:t>Misken</a:t>
            </a:r>
            <a:r>
              <a:rPr lang="en-US" altLang="zh-HK" dirty="0">
                <a:solidFill>
                  <a:srgbClr val="FFFF00"/>
                </a:solidFill>
              </a:rPr>
              <a:t> </a:t>
            </a:r>
            <a:r>
              <a:rPr lang="he-IL" altLang="zh-HK" dirty="0">
                <a:solidFill>
                  <a:srgbClr val="FFFF00"/>
                </a:solidFill>
              </a:rPr>
              <a:t>מִסְכֵּן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zh-HK" dirty="0"/>
              <a:t>隸屬、下級、使服從。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城中有一個</a:t>
            </a:r>
            <a:r>
              <a:rPr lang="zh-TW" altLang="zh-HK" u="sng" dirty="0"/>
              <a:t>貧窮</a:t>
            </a:r>
            <a:r>
              <a:rPr lang="zh-TW" altLang="zh-HK" dirty="0"/>
              <a:t>的智慧人、他用智慧救了那城、卻沒有人記念那</a:t>
            </a:r>
            <a:r>
              <a:rPr lang="zh-TW" altLang="zh-HK" u="sng" dirty="0"/>
              <a:t>窮人</a:t>
            </a:r>
            <a:r>
              <a:rPr lang="zh-TW" altLang="zh-HK" dirty="0"/>
              <a:t>。（傳道書</a:t>
            </a:r>
            <a:r>
              <a:rPr lang="en-US" altLang="zh-HK" dirty="0"/>
              <a:t>9:15</a:t>
            </a:r>
            <a:r>
              <a:rPr lang="zh-TW" altLang="zh-HK" dirty="0"/>
              <a:t>）</a:t>
            </a:r>
          </a:p>
          <a:p>
            <a:endParaRPr lang="en-US" altLang="zh-TW" u="sng" dirty="0"/>
          </a:p>
          <a:p>
            <a:r>
              <a:rPr lang="zh-TW" altLang="en-US" u="sng" dirty="0"/>
              <a:t>貧窮</a:t>
            </a:r>
            <a:r>
              <a:rPr lang="zh-TW" altLang="en-US" dirty="0"/>
              <a:t>而有智慧的少年人、勝過年老不肯納諫的愚昧王。</a:t>
            </a:r>
            <a:r>
              <a:rPr lang="zh-TW" altLang="zh-HK" dirty="0"/>
              <a:t>（傳道書</a:t>
            </a:r>
            <a:r>
              <a:rPr lang="en-US" altLang="zh-TW" dirty="0"/>
              <a:t>4</a:t>
            </a:r>
            <a:r>
              <a:rPr lang="en-US" altLang="zh-HK" dirty="0"/>
              <a:t>:13</a:t>
            </a:r>
            <a:r>
              <a:rPr lang="zh-TW" altLang="zh-HK" dirty="0"/>
              <a:t>）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4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err="1">
                <a:solidFill>
                  <a:srgbClr val="FFFF00"/>
                </a:solidFill>
              </a:rPr>
              <a:t>Muwk</a:t>
            </a:r>
            <a:r>
              <a:rPr lang="en-US" altLang="zh-HK" dirty="0">
                <a:solidFill>
                  <a:srgbClr val="FFFF00"/>
                </a:solidFill>
              </a:rPr>
              <a:t>  </a:t>
            </a:r>
            <a:r>
              <a:rPr lang="he-IL" altLang="zh-HK" dirty="0">
                <a:solidFill>
                  <a:srgbClr val="FFFF00"/>
                </a:solidFill>
              </a:rPr>
              <a:t>מוּךְ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低下、淪落貧窮、被貶低</a:t>
            </a:r>
            <a:endParaRPr lang="en-US" altLang="zh-HK" dirty="0"/>
          </a:p>
          <a:p>
            <a:endParaRPr lang="en-US" altLang="zh-TW" dirty="0"/>
          </a:p>
          <a:p>
            <a:r>
              <a:rPr lang="zh-TW" altLang="en-US" dirty="0"/>
              <a:t>你的弟兄在你那裡若</a:t>
            </a:r>
            <a:r>
              <a:rPr lang="zh-TW" altLang="en-US" u="sng" dirty="0"/>
              <a:t>漸漸貧窮</a:t>
            </a:r>
            <a:r>
              <a:rPr lang="zh-TW" altLang="en-US" dirty="0"/>
              <a:t>、手中缺乏、你就要幫補他、使他與你同住、像外人和寄居的一樣。</a:t>
            </a:r>
            <a:r>
              <a:rPr lang="zh-TW" altLang="zh-HK" dirty="0"/>
              <a:t>（</a:t>
            </a:r>
            <a:r>
              <a:rPr lang="zh-TW" altLang="en-US" dirty="0"/>
              <a:t>利未記</a:t>
            </a:r>
            <a:r>
              <a:rPr lang="en-US" altLang="zh-TW" dirty="0"/>
              <a:t>25:35</a:t>
            </a:r>
            <a:r>
              <a:rPr lang="zh-TW" altLang="zh-HK" dirty="0"/>
              <a:t>）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73"/>
            <a:ext cx="8388424" cy="62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11560" y="116632"/>
            <a:ext cx="3744416" cy="828672"/>
          </a:xfrm>
          <a:prstGeom prst="wedgeRoundRectCallout">
            <a:avLst>
              <a:gd name="adj1" fmla="val 29551"/>
              <a:gd name="adj2" fmla="val 202927"/>
              <a:gd name="adj3" fmla="val 16667"/>
            </a:avLst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常有窮人和你們同在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 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只是你們不常有我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6324600"/>
            <a:ext cx="8388424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7" name="Picture 6" descr="logo-yellow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284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o mo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25601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o mo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"/>
          <a:stretch/>
        </p:blipFill>
        <p:spPr bwMode="auto">
          <a:xfrm>
            <a:off x="4139952" y="1340768"/>
            <a:ext cx="4830456" cy="32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4968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dirty="0">
                <a:ea typeface="微軟正黑體" panose="020B0604030504040204" pitchFamily="34" charset="-120"/>
              </a:rPr>
              <a:t>貧窮 </a:t>
            </a:r>
            <a:r>
              <a:rPr lang="en-US" altLang="zh-TW" sz="5500" dirty="0">
                <a:ea typeface="微軟正黑體" panose="020B0604030504040204" pitchFamily="34" charset="-120"/>
              </a:rPr>
              <a:t>Poverty =</a:t>
            </a:r>
            <a:endParaRPr lang="zh-HK" altLang="en-US" sz="5500" dirty="0"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7" name="Picture 6" descr="logo-yellow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17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130" y="476672"/>
            <a:ext cx="8642350" cy="4625975"/>
          </a:xfrm>
        </p:spPr>
        <p:txBody>
          <a:bodyPr/>
          <a:lstStyle/>
          <a:p>
            <a:r>
              <a:rPr lang="zh-TW" altLang="zh-HK" dirty="0"/>
              <a:t>聖經關注的是「</a:t>
            </a:r>
            <a:r>
              <a:rPr lang="zh-TW" altLang="zh-HK" dirty="0">
                <a:solidFill>
                  <a:srgbClr val="FF0000"/>
                </a:solidFill>
              </a:rPr>
              <a:t>人</a:t>
            </a:r>
            <a:r>
              <a:rPr lang="zh-TW" altLang="zh-HK" dirty="0"/>
              <a:t>」</a:t>
            </a:r>
            <a:endParaRPr lang="en-US" altLang="zh-TW" dirty="0"/>
          </a:p>
          <a:p>
            <a:r>
              <a:rPr lang="zh-TW" altLang="zh-HK" dirty="0"/>
              <a:t>而不單是他的「窮」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HK" dirty="0"/>
              <a:t>聖經的用字描述他們的</a:t>
            </a:r>
            <a:r>
              <a:rPr lang="zh-TW" altLang="zh-HK" dirty="0">
                <a:solidFill>
                  <a:srgbClr val="FF0000"/>
                </a:solidFill>
              </a:rPr>
              <a:t>遭遇和境況</a:t>
            </a:r>
            <a:r>
              <a:rPr lang="zh-TW" altLang="zh-HK" dirty="0"/>
              <a:t>，指出貧窮源於</a:t>
            </a:r>
            <a:r>
              <a:rPr lang="zh-TW" altLang="zh-HK" dirty="0">
                <a:solidFill>
                  <a:srgbClr val="FF0000"/>
                </a:solidFill>
              </a:rPr>
              <a:t>人的</a:t>
            </a:r>
            <a:r>
              <a:rPr lang="zh-TW" altLang="en-US" dirty="0">
                <a:solidFill>
                  <a:srgbClr val="FF0000"/>
                </a:solidFill>
              </a:rPr>
              <a:t>傷害和</a:t>
            </a:r>
            <a:r>
              <a:rPr lang="zh-TW" altLang="zh-HK" dirty="0">
                <a:solidFill>
                  <a:srgbClr val="FF0000"/>
                </a:solidFill>
              </a:rPr>
              <a:t>罪性</a:t>
            </a:r>
            <a:r>
              <a:rPr lang="zh-TW" altLang="zh-HK" dirty="0"/>
              <a:t>。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700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FFFF"/>
                </a:solidFill>
              </a:rPr>
              <a:t>聖經可有解決辦法？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HK" dirty="0"/>
              <a:t>利未記</a:t>
            </a:r>
            <a:r>
              <a:rPr lang="en-US" altLang="zh-HK" dirty="0"/>
              <a:t>25</a:t>
            </a:r>
            <a:r>
              <a:rPr lang="zh-TW" altLang="zh-HK" dirty="0"/>
              <a:t>章、申命記</a:t>
            </a:r>
            <a:r>
              <a:rPr lang="en-US" altLang="zh-HK" dirty="0"/>
              <a:t>15</a:t>
            </a:r>
            <a:r>
              <a:rPr lang="zh-TW" altLang="zh-HK" dirty="0"/>
              <a:t>章</a:t>
            </a:r>
            <a:endParaRPr lang="en-US" altLang="zh-TW" dirty="0"/>
          </a:p>
          <a:p>
            <a:r>
              <a:rPr lang="zh-TW" altLang="zh-HK" dirty="0">
                <a:solidFill>
                  <a:srgbClr val="FF0000"/>
                </a:solidFill>
              </a:rPr>
              <a:t>安息年</a:t>
            </a:r>
            <a:r>
              <a:rPr lang="zh-TW" altLang="zh-HK" dirty="0"/>
              <a:t>和</a:t>
            </a:r>
            <a:r>
              <a:rPr lang="zh-TW" altLang="zh-HK" dirty="0">
                <a:solidFill>
                  <a:srgbClr val="FF0000"/>
                </a:solidFill>
              </a:rPr>
              <a:t>禧年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zh-HK" dirty="0"/>
              <a:t>一種</a:t>
            </a:r>
            <a:r>
              <a:rPr lang="zh-TW" altLang="zh-HK" dirty="0">
                <a:solidFill>
                  <a:srgbClr val="FF0000"/>
                </a:solidFill>
              </a:rPr>
              <a:t>復還的經濟模式</a:t>
            </a:r>
            <a:r>
              <a:rPr lang="en-US" altLang="zh-HK" dirty="0"/>
              <a:t>(</a:t>
            </a:r>
            <a:r>
              <a:rPr lang="en-US" altLang="zh-HK" sz="2600" dirty="0"/>
              <a:t>Restorative economy</a:t>
            </a:r>
            <a:r>
              <a:rPr lang="en-US" altLang="zh-HK" dirty="0"/>
              <a:t>)</a:t>
            </a:r>
            <a:endParaRPr lang="en-US" altLang="zh-TW" dirty="0"/>
          </a:p>
          <a:p>
            <a:r>
              <a:rPr lang="zh-TW" altLang="zh-HK" dirty="0"/>
              <a:t>律法是建基和強調關係，與神、與人、與大地的關係。</a:t>
            </a:r>
            <a:endParaRPr lang="en-US" altLang="zh-TW" dirty="0"/>
          </a:p>
          <a:p>
            <a:r>
              <a:rPr lang="zh-TW" altLang="zh-HK" dirty="0"/>
              <a:t>豁免債務、不取利、宣告自由、歸回本家、大地的安息、善待僕人、婢女、雇工人、並寄居的，甚至牲畜和地上的走獸，限制了無盡的積聚產業和奴僕。</a:t>
            </a:r>
            <a:endParaRPr lang="en-US" altLang="zh-TW" dirty="0"/>
          </a:p>
          <a:p>
            <a:r>
              <a:rPr lang="zh-TW" altLang="zh-HK" dirty="0"/>
              <a:t>「你若留意聽從耶和華</a:t>
            </a:r>
            <a:r>
              <a:rPr lang="en-US" altLang="zh-HK" dirty="0"/>
              <a:t>──</a:t>
            </a:r>
            <a:r>
              <a:rPr lang="zh-TW" altLang="zh-HK" dirty="0"/>
              <a:t>你神的話，謹守遵行我今日所吩咐你這一切的命令，</a:t>
            </a:r>
            <a:r>
              <a:rPr lang="zh-TW" altLang="zh-HK" dirty="0">
                <a:solidFill>
                  <a:srgbClr val="FF0000"/>
                </a:solidFill>
              </a:rPr>
              <a:t>就必在你們中間沒有窮人了</a:t>
            </a:r>
            <a:r>
              <a:rPr lang="zh-TW" altLang="zh-HK" dirty="0"/>
              <a:t>。」（申命記</a:t>
            </a:r>
            <a:r>
              <a:rPr lang="en-US" altLang="zh-HK" dirty="0"/>
              <a:t>15</a:t>
            </a:r>
            <a:r>
              <a:rPr lang="zh-TW" altLang="zh-HK" dirty="0"/>
              <a:t>章</a:t>
            </a:r>
            <a:r>
              <a:rPr lang="en-US" altLang="zh-HK" dirty="0"/>
              <a:t>4</a:t>
            </a:r>
            <a:r>
              <a:rPr lang="zh-TW" altLang="zh-HK" dirty="0"/>
              <a:t>節）</a:t>
            </a:r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06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FFFF"/>
                </a:solidFill>
              </a:rPr>
              <a:t>事實可行嗎？</a:t>
            </a:r>
            <a:endParaRPr lang="zh-HK" alt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就連以色列實行了多少個禧年也不肯定。自從北國被亞述所滅</a:t>
            </a:r>
            <a:r>
              <a:rPr lang="en-US" altLang="zh-TW" dirty="0"/>
              <a:t>(722BC)</a:t>
            </a:r>
            <a:r>
              <a:rPr lang="zh-TW" altLang="zh-HK" dirty="0"/>
              <a:t>，十二支派不再齊集於迦南地，就無法執行禧年的條例了。</a:t>
            </a:r>
            <a:endParaRPr lang="en-US" altLang="zh-TW" dirty="0"/>
          </a:p>
          <a:p>
            <a:r>
              <a:rPr lang="zh-TW" altLang="zh-HK" dirty="0"/>
              <a:t>今天，貧窮人仍然在每一個城市裏，貧富懸殊仍持續加劇，慘無人道的欺壓每天發生。</a:t>
            </a:r>
          </a:p>
          <a:p>
            <a:endParaRPr lang="zh-HK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8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FF3F3F"/>
                </a:solidFill>
              </a:rPr>
              <a:t>申命記</a:t>
            </a:r>
            <a:r>
              <a:rPr lang="en-US" altLang="zh-HK" dirty="0">
                <a:solidFill>
                  <a:srgbClr val="FF3F3F"/>
                </a:solidFill>
              </a:rPr>
              <a:t>15:7-11</a:t>
            </a:r>
            <a:endParaRPr lang="zh-HK" altLang="en-US" dirty="0">
              <a:solidFill>
                <a:srgbClr val="FF3F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59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zh-TW" altLang="en-US" dirty="0"/>
              <a:t>在耶和華你　神所賜你的地上、無論那一座城裡、你弟兄中若有一個窮人、你不可忍著心、揝著手、不幫補你窮乏的弟兄</a:t>
            </a:r>
            <a:r>
              <a:rPr lang="en-US" altLang="zh-TW" dirty="0"/>
              <a:t>…..</a:t>
            </a:r>
          </a:p>
          <a:p>
            <a:pPr>
              <a:spcBef>
                <a:spcPts val="900"/>
              </a:spcBef>
            </a:pPr>
            <a:r>
              <a:rPr lang="zh-TW" altLang="en-US" dirty="0"/>
              <a:t>你總要給他、給他的時候、心裡不可愁煩、因耶和華你的　神必在你這一切所行的、並你手裡所辦的事上、賜福與你。</a:t>
            </a:r>
          </a:p>
          <a:p>
            <a:pPr>
              <a:spcBef>
                <a:spcPts val="900"/>
              </a:spcBef>
            </a:pPr>
            <a:r>
              <a:rPr lang="zh-TW" altLang="en-US" dirty="0"/>
              <a:t>原來那地上的窮人永不斷絕、所以我吩咐你說、總要向你地上困苦窮乏的弟兄鬆開手。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93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4294967295"/>
          </p:nvPr>
        </p:nvSpPr>
        <p:spPr>
          <a:xfrm>
            <a:off x="4716016" y="968375"/>
            <a:ext cx="3312368" cy="4921250"/>
          </a:xfrm>
        </p:spPr>
        <p:txBody>
          <a:bodyPr anchor="t">
            <a:normAutofit/>
          </a:bodyPr>
          <a:lstStyle/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zh-TW" sz="2200" dirty="0">
                <a:solidFill>
                  <a:srgbClr val="0000FF"/>
                </a:solidFill>
                <a:ea typeface="微軟正黑體" panose="020B0604030504040204" pitchFamily="34" charset="-120"/>
              </a:rPr>
              <a:t>www.cedarfund.org</a:t>
            </a: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lang="en-US" altLang="zh-HK" sz="220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zh-HK" sz="2200" dirty="0">
                <a:solidFill>
                  <a:srgbClr val="0000FF"/>
                </a:solidFill>
                <a:ea typeface="微軟正黑體" panose="020B0604030504040204" pitchFamily="34" charset="-120"/>
              </a:rPr>
              <a:t>facebook.com/</a:t>
            </a:r>
            <a:r>
              <a:rPr lang="en-US" altLang="zh-HK" sz="2200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cedarfund</a:t>
            </a:r>
            <a:endParaRPr lang="en-US" altLang="zh-HK" sz="220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lang="en-US" altLang="zh-HK" sz="220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zh-HK" sz="2200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instagram</a:t>
            </a:r>
            <a:r>
              <a:rPr lang="en-US" altLang="zh-HK" sz="2200" dirty="0">
                <a:solidFill>
                  <a:srgbClr val="0000FF"/>
                </a:solidFill>
                <a:ea typeface="微軟正黑體" panose="020B0604030504040204" pitchFamily="34" charset="-120"/>
              </a:rPr>
              <a:t>/</a:t>
            </a:r>
            <a:r>
              <a:rPr lang="en-US" altLang="zh-HK" sz="2200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cedarfund</a:t>
            </a:r>
            <a:endParaRPr lang="en-US" altLang="zh-HK" sz="220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lang="en-US" altLang="zh-HK" sz="220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altLang="zh-HK" sz="2200" dirty="0">
                <a:solidFill>
                  <a:srgbClr val="0000FF"/>
                </a:solidFill>
                <a:ea typeface="微軟正黑體" panose="020B0604030504040204" pitchFamily="34" charset="-120"/>
              </a:rPr>
              <a:t>sharing@cedarfund.org</a:t>
            </a:r>
            <a:endParaRPr lang="zh-HK" altLang="en-US" sz="2200" dirty="0">
              <a:solidFill>
                <a:srgbClr val="0000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108" y="427962"/>
            <a:ext cx="1697784" cy="20034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52825"/>
            <a:ext cx="2686153" cy="2532347"/>
          </a:xfrm>
          <a:prstGeom prst="rect">
            <a:avLst/>
          </a:prstGeom>
        </p:spPr>
      </p:pic>
      <p:pic>
        <p:nvPicPr>
          <p:cNvPr id="10" name="Picture 2" descr="media, network, social, social media, web, wordpres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561" y="818542"/>
            <a:ext cx="624463" cy="6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acebook, media, network, social, social media, web icon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561" y="1505939"/>
            <a:ext cx="624463" cy="6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mail, media, message, network, social, social media, web icon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561" y="2880735"/>
            <a:ext cx="624463" cy="6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amera, media, network, photography, social, social media, web icon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561" y="2193338"/>
            <a:ext cx="624463" cy="6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098_1024"/>
          <p:cNvPicPr>
            <a:picLocks noChangeAspect="1" noChangeArrowheads="1"/>
          </p:cNvPicPr>
          <p:nvPr/>
        </p:nvPicPr>
        <p:blipFill>
          <a:blip r:embed="rId9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8324"/>
            <a:ext cx="4563616" cy="244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4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73"/>
            <a:ext cx="8388424" cy="62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11560" y="116632"/>
            <a:ext cx="3744416" cy="828672"/>
          </a:xfrm>
          <a:prstGeom prst="wedgeRoundRectCallout">
            <a:avLst>
              <a:gd name="adj1" fmla="val 29551"/>
              <a:gd name="adj2" fmla="val 202927"/>
              <a:gd name="adj3" fmla="val 16667"/>
            </a:avLst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常有窮人和你們同在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 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只是你們不常有我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6324600"/>
            <a:ext cx="8388424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7" name="Picture 6" descr="logo-yellow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2EBA1DC-FDF9-47B6-84AA-37B397DBE6DC}"/>
              </a:ext>
            </a:extLst>
          </p:cNvPr>
          <p:cNvSpPr/>
          <p:nvPr/>
        </p:nvSpPr>
        <p:spPr>
          <a:xfrm rot="20547337">
            <a:off x="2910466" y="1051086"/>
            <a:ext cx="5332967" cy="2736304"/>
          </a:xfrm>
          <a:prstGeom prst="cloudCallou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咁即係</a:t>
            </a:r>
            <a:r>
              <a:rPr lang="en-US" altLang="zh-TW" sz="5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·····</a:t>
            </a:r>
            <a:r>
              <a:rPr lang="zh-TW" altLang="en-US" sz="5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sz="5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565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933" y="-1"/>
            <a:ext cx="9158933" cy="559560"/>
            <a:chOff x="-14933" y="-1"/>
            <a:chExt cx="9158933" cy="5595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5" t="11707" r="31335" b="80644"/>
            <a:stretch/>
          </p:blipFill>
          <p:spPr bwMode="auto">
            <a:xfrm>
              <a:off x="1363988" y="0"/>
              <a:ext cx="5800300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12" t="11707" r="3031" b="80644"/>
            <a:stretch/>
          </p:blipFill>
          <p:spPr bwMode="auto">
            <a:xfrm>
              <a:off x="6755641" y="-1"/>
              <a:ext cx="2388359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7" r="85582" b="80644"/>
            <a:stretch/>
          </p:blipFill>
          <p:spPr bwMode="auto">
            <a:xfrm>
              <a:off x="-14933" y="0"/>
              <a:ext cx="1875899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 descr="Image result for rick perry the poor are always going to be with us washington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13" y="553878"/>
            <a:ext cx="35613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ea typeface="微軟正黑體" panose="020B0604030504040204" pitchFamily="34" charset="-120"/>
              </a:rPr>
              <a:t>In the Post interview, he was asked about the growing gap between rich and poor in Texas...</a:t>
            </a:r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826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ea typeface="微軟正黑體" panose="020B0604030504040204" pitchFamily="34" charset="-120"/>
              </a:rPr>
              <a:t>“Biblically, the poor are always going to be with us in some form or fashion,” he said…</a:t>
            </a:r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016" y="4449886"/>
            <a:ext cx="746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ea typeface="微軟正黑體" panose="020B0604030504040204" pitchFamily="34" charset="-120"/>
              </a:rPr>
              <a:t>Perry acknowledged that the richest Texans have experienced the greatest amount of earnings growth, but dismissed the notion that income inequality is a problem in the state, saying, “We don’t grapple with that here.”</a:t>
            </a:r>
            <a:endParaRPr lang="zh-HK" altLang="en-US" dirty="0">
              <a:ea typeface="微軟正黑體" panose="020B0604030504040204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3" r="95838" b="13852"/>
          <a:stretch/>
        </p:blipFill>
        <p:spPr bwMode="auto">
          <a:xfrm>
            <a:off x="-14933" y="1637731"/>
            <a:ext cx="541503" cy="44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818" y="692696"/>
            <a:ext cx="316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ea typeface="微軟正黑體" panose="020B0604030504040204" pitchFamily="34" charset="-120"/>
              </a:rPr>
              <a:t>December 9, 2014</a:t>
            </a:r>
            <a:endParaRPr lang="zh-HK" altLang="en-US" dirty="0">
              <a:ea typeface="微軟正黑體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056186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2600" dirty="0">
                <a:ea typeface="微軟正黑體" panose="020B0604030504040204" pitchFamily="34" charset="-120"/>
              </a:rPr>
              <a:t>Gov. Rick Perry</a:t>
            </a:r>
            <a:endParaRPr lang="zh-HK" altLang="en-US" sz="2600" dirty="0">
              <a:ea typeface="微軟正黑體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016" y="1771075"/>
            <a:ext cx="422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被問及德州貧富懸殊</a:t>
            </a:r>
            <a:r>
              <a:rPr lang="en-US" altLang="zh-TW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…</a:t>
            </a:r>
            <a:endParaRPr lang="zh-HK" altLang="en-US" sz="28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015" y="3409836"/>
            <a:ext cx="482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聖經話常有窮人和你們同在</a:t>
            </a:r>
            <a:r>
              <a:rPr lang="en-US" altLang="zh-TW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…</a:t>
            </a:r>
            <a:endParaRPr lang="zh-HK" altLang="en-US" sz="28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5373216"/>
            <a:ext cx="523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…</a:t>
            </a:r>
            <a:r>
              <a:rPr lang="zh-TW" altLang="en-US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我們這裡</a:t>
            </a:r>
            <a:r>
              <a:rPr lang="zh-TW" altLang="zh-HK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不會執拗這些</a:t>
            </a:r>
            <a:r>
              <a:rPr lang="en-US" altLang="zh-TW" sz="2800" dirty="0">
                <a:solidFill>
                  <a:srgbClr val="FF0000"/>
                </a:solidFill>
                <a:ea typeface="微軟正黑體" panose="020B0604030504040204" pitchFamily="34" charset="-120"/>
              </a:rPr>
              <a:t>!</a:t>
            </a:r>
            <a:endParaRPr lang="zh-HK" altLang="en-US" sz="2800" dirty="0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17" name="Picture 16" descr="logo-yellow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2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0120" y="315468"/>
            <a:ext cx="11052720" cy="6497908"/>
            <a:chOff x="-1080120" y="315468"/>
            <a:chExt cx="11052720" cy="6497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0120" y="404664"/>
              <a:ext cx="11052720" cy="53926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14" r="15970"/>
            <a:stretch/>
          </p:blipFill>
          <p:spPr>
            <a:xfrm>
              <a:off x="0" y="5633677"/>
              <a:ext cx="9252520" cy="11796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7504" y="4766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dirty="0">
                  <a:ea typeface="微軟正黑體" panose="020B0604030504040204" pitchFamily="34" charset="-120"/>
                </a:rPr>
                <a:t>2016</a:t>
              </a:r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4128" y="315468"/>
              <a:ext cx="26642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HK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堅尼系數   </a:t>
              </a:r>
              <a:r>
                <a:rPr lang="en-US" altLang="zh-HK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 </a:t>
              </a:r>
              <a:r>
                <a:rPr lang="en-US" altLang="zh-HK" sz="2400" dirty="0">
                  <a:latin typeface="Arial"/>
                  <a:ea typeface="微軟正黑體" panose="020B0604030504040204" pitchFamily="34" charset="-120"/>
                  <a:cs typeface="Arial"/>
                </a:rPr>
                <a:t>→ </a:t>
              </a:r>
              <a:r>
                <a:rPr lang="en-US" altLang="zh-HK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10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FFFF00"/>
                </a:solidFill>
              </a:rPr>
              <a:t>馬太福音</a:t>
            </a:r>
            <a:r>
              <a:rPr lang="en-US" altLang="zh-TW" dirty="0">
                <a:solidFill>
                  <a:srgbClr val="FFFF00"/>
                </a:solidFill>
              </a:rPr>
              <a:t>26:6-13</a:t>
            </a:r>
            <a:endParaRPr lang="zh-HK" alt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HK" baseline="30000" dirty="0"/>
              <a:t>6</a:t>
            </a:r>
            <a:r>
              <a:rPr lang="zh-HK" altLang="en-US" dirty="0"/>
              <a:t> </a:t>
            </a:r>
            <a:r>
              <a:rPr lang="zh-TW" altLang="en-US" dirty="0"/>
              <a:t>耶穌在伯大尼長大痲瘋的西門家裡、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7</a:t>
            </a:r>
            <a:r>
              <a:rPr lang="zh-HK" altLang="en-US" dirty="0"/>
              <a:t> </a:t>
            </a:r>
            <a:r>
              <a:rPr lang="zh-TW" altLang="en-US" dirty="0"/>
              <a:t>有一個女人、拿著一玉瓶極貴的香膏來、趁耶穌坐席的時候、澆在他的頭上。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8</a:t>
            </a:r>
            <a:r>
              <a:rPr lang="zh-HK" altLang="en-US" dirty="0"/>
              <a:t> </a:t>
            </a:r>
            <a:r>
              <a:rPr lang="zh-TW" altLang="en-US" dirty="0"/>
              <a:t>門徒看見、就很不喜悅、說、何用這樣的枉費呢．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9</a:t>
            </a:r>
            <a:r>
              <a:rPr lang="zh-HK" altLang="en-US" dirty="0"/>
              <a:t> </a:t>
            </a:r>
            <a:r>
              <a:rPr lang="zh-TW" altLang="en-US" dirty="0"/>
              <a:t>這香膏可以賣許多錢、賙濟窮人。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10</a:t>
            </a:r>
            <a:r>
              <a:rPr lang="zh-HK" altLang="en-US" dirty="0"/>
              <a:t> </a:t>
            </a:r>
            <a:r>
              <a:rPr lang="zh-TW" altLang="en-US" dirty="0"/>
              <a:t>耶穌看出他們的意思、就說、為甚麼難為這女人呢．他在我身上作的、是一件美事。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11</a:t>
            </a:r>
            <a:r>
              <a:rPr lang="zh-HK" altLang="en-US" dirty="0"/>
              <a:t> </a:t>
            </a:r>
            <a:r>
              <a:rPr lang="zh-TW" altLang="en-US" dirty="0">
                <a:solidFill>
                  <a:srgbClr val="FF0000"/>
                </a:solidFill>
              </a:rPr>
              <a:t>因為常有窮人和你們同在．只是你們不常有我。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12</a:t>
            </a:r>
            <a:r>
              <a:rPr lang="zh-HK" altLang="en-US" dirty="0"/>
              <a:t> </a:t>
            </a:r>
            <a:r>
              <a:rPr lang="zh-TW" altLang="en-US" dirty="0"/>
              <a:t>他將這香膏澆在我身上、是為我安葬作的。</a:t>
            </a:r>
          </a:p>
          <a:p>
            <a:r>
              <a:rPr lang="en-US" altLang="zh-HK" dirty="0"/>
              <a:t> </a:t>
            </a:r>
            <a:r>
              <a:rPr lang="en-US" altLang="zh-HK" baseline="30000" dirty="0"/>
              <a:t>13</a:t>
            </a:r>
            <a:r>
              <a:rPr lang="zh-HK" altLang="en-US" dirty="0"/>
              <a:t> </a:t>
            </a:r>
            <a:r>
              <a:rPr lang="zh-TW" altLang="en-US" dirty="0"/>
              <a:t>我實在告訴你們、普天之下、無論在甚麼地方傳這福音、也要述說這女人所行的、作個紀念。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ea typeface="微軟正黑體" panose="020B0604030504040204" pitchFamily="34" charset="-120"/>
            </a:endParaRPr>
          </a:p>
        </p:txBody>
      </p:sp>
      <p:pic>
        <p:nvPicPr>
          <p:cNvPr id="5" name="Picture 4" descr="logo-yellow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14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6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1925"/>
            <a:ext cx="8605838" cy="1143000"/>
          </a:xfrm>
        </p:spPr>
        <p:txBody>
          <a:bodyPr>
            <a:noAutofit/>
          </a:bodyPr>
          <a:lstStyle/>
          <a:p>
            <a:r>
              <a:rPr lang="zh-TW" altLang="zh-HK" sz="2800" dirty="0">
                <a:solidFill>
                  <a:srgbClr val="FFFF00"/>
                </a:solidFill>
              </a:rPr>
              <a:t>馬太福音</a:t>
            </a:r>
            <a:r>
              <a:rPr lang="en-US" altLang="zh-HK" sz="2800" dirty="0">
                <a:solidFill>
                  <a:srgbClr val="FFFF00"/>
                </a:solidFill>
              </a:rPr>
              <a:t>26</a:t>
            </a:r>
            <a:r>
              <a:rPr lang="zh-TW" altLang="zh-HK" sz="2800" dirty="0">
                <a:solidFill>
                  <a:srgbClr val="FFFF00"/>
                </a:solidFill>
              </a:rPr>
              <a:t>章</a:t>
            </a:r>
            <a:r>
              <a:rPr lang="zh-TW" altLang="en-US" sz="2800" dirty="0">
                <a:solidFill>
                  <a:srgbClr val="FFFF00"/>
                </a:solidFill>
              </a:rPr>
              <a:t>；</a:t>
            </a:r>
            <a:r>
              <a:rPr lang="zh-TW" altLang="zh-HK" sz="2800" dirty="0">
                <a:solidFill>
                  <a:srgbClr val="FFFF00"/>
                </a:solidFill>
              </a:rPr>
              <a:t>馬可福音</a:t>
            </a:r>
            <a:r>
              <a:rPr lang="en-US" altLang="zh-HK" sz="2800" dirty="0">
                <a:solidFill>
                  <a:srgbClr val="FFFF00"/>
                </a:solidFill>
              </a:rPr>
              <a:t>14</a:t>
            </a:r>
            <a:r>
              <a:rPr lang="zh-TW" altLang="zh-HK" sz="2800" dirty="0">
                <a:solidFill>
                  <a:srgbClr val="FFFF00"/>
                </a:solidFill>
              </a:rPr>
              <a:t>章</a:t>
            </a:r>
            <a:r>
              <a:rPr lang="zh-TW" altLang="en-US" sz="2800" dirty="0">
                <a:solidFill>
                  <a:srgbClr val="FFFF00"/>
                </a:solidFill>
              </a:rPr>
              <a:t>；</a:t>
            </a:r>
            <a:r>
              <a:rPr lang="zh-TW" altLang="zh-HK" sz="2800" dirty="0">
                <a:solidFill>
                  <a:srgbClr val="FFFF00"/>
                </a:solidFill>
              </a:rPr>
              <a:t>約翰福音</a:t>
            </a:r>
            <a:r>
              <a:rPr lang="en-US" altLang="zh-HK" sz="2800" dirty="0">
                <a:solidFill>
                  <a:srgbClr val="FFFF00"/>
                </a:solidFill>
              </a:rPr>
              <a:t>12</a:t>
            </a:r>
            <a:r>
              <a:rPr lang="zh-TW" altLang="zh-HK" sz="2800" dirty="0">
                <a:solidFill>
                  <a:srgbClr val="FFFF00"/>
                </a:solidFill>
              </a:rPr>
              <a:t>章</a:t>
            </a:r>
            <a:endParaRPr lang="zh-HK" alt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Mary anointing to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6051"/>
            <a:ext cx="8072985" cy="59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0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1925"/>
            <a:ext cx="8605838" cy="1143000"/>
          </a:xfrm>
        </p:spPr>
        <p:txBody>
          <a:bodyPr>
            <a:noAutofit/>
          </a:bodyPr>
          <a:lstStyle/>
          <a:p>
            <a:r>
              <a:rPr lang="zh-TW" altLang="zh-HK" sz="2800" dirty="0">
                <a:solidFill>
                  <a:srgbClr val="FFFF00"/>
                </a:solidFill>
              </a:rPr>
              <a:t>馬太福音</a:t>
            </a:r>
            <a:r>
              <a:rPr lang="en-US" altLang="zh-HK" sz="2800" dirty="0">
                <a:solidFill>
                  <a:srgbClr val="FFFF00"/>
                </a:solidFill>
              </a:rPr>
              <a:t>26</a:t>
            </a:r>
            <a:r>
              <a:rPr lang="zh-TW" altLang="zh-HK" sz="2800" dirty="0">
                <a:solidFill>
                  <a:srgbClr val="FFFF00"/>
                </a:solidFill>
              </a:rPr>
              <a:t>章</a:t>
            </a:r>
            <a:r>
              <a:rPr lang="zh-TW" altLang="en-US" sz="2800" dirty="0">
                <a:solidFill>
                  <a:srgbClr val="FFFF00"/>
                </a:solidFill>
              </a:rPr>
              <a:t>；</a:t>
            </a:r>
            <a:r>
              <a:rPr lang="zh-TW" altLang="zh-HK" sz="2800" dirty="0">
                <a:solidFill>
                  <a:srgbClr val="FFFF00"/>
                </a:solidFill>
              </a:rPr>
              <a:t>馬可福音</a:t>
            </a:r>
            <a:r>
              <a:rPr lang="en-US" altLang="zh-HK" sz="2800" dirty="0">
                <a:solidFill>
                  <a:srgbClr val="FFFF00"/>
                </a:solidFill>
              </a:rPr>
              <a:t>14</a:t>
            </a:r>
            <a:r>
              <a:rPr lang="zh-TW" altLang="zh-HK" sz="2800" dirty="0">
                <a:solidFill>
                  <a:srgbClr val="FFFF00"/>
                </a:solidFill>
              </a:rPr>
              <a:t>章</a:t>
            </a:r>
            <a:r>
              <a:rPr lang="zh-TW" altLang="en-US" sz="2800" dirty="0">
                <a:solidFill>
                  <a:srgbClr val="FFFF00"/>
                </a:solidFill>
              </a:rPr>
              <a:t>；</a:t>
            </a:r>
            <a:r>
              <a:rPr lang="zh-TW" altLang="zh-HK" sz="2800" dirty="0">
                <a:solidFill>
                  <a:srgbClr val="FFFF00"/>
                </a:solidFill>
              </a:rPr>
              <a:t>約翰福音</a:t>
            </a:r>
            <a:r>
              <a:rPr lang="en-US" altLang="zh-HK" sz="2800" dirty="0">
                <a:solidFill>
                  <a:srgbClr val="FFFF00"/>
                </a:solidFill>
              </a:rPr>
              <a:t>12</a:t>
            </a:r>
            <a:r>
              <a:rPr lang="zh-TW" altLang="zh-HK" sz="2800" dirty="0">
                <a:solidFill>
                  <a:srgbClr val="FFFF00"/>
                </a:solidFill>
              </a:rPr>
              <a:t>章</a:t>
            </a:r>
            <a:endParaRPr lang="zh-HK" alt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Mary anointing to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6051"/>
            <a:ext cx="8072985" cy="59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764704"/>
            <a:ext cx="468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『常有窮人和你們同在，只是你們不常有我</a:t>
            </a:r>
            <a:r>
              <a:rPr lang="en-US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H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HK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4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6822</TotalTime>
  <Words>2134</Words>
  <Application>Microsoft Office PowerPoint</Application>
  <PresentationFormat>On-screen Show (4:3)</PresentationFormat>
  <Paragraphs>147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微軟正黑體</vt:lpstr>
      <vt:lpstr>Arial</vt:lpstr>
      <vt:lpstr>Corbel</vt:lpstr>
      <vt:lpstr>Miriam</vt:lpstr>
      <vt:lpstr>Wingdings</vt:lpstr>
      <vt:lpstr>Wingdings 2</vt:lpstr>
      <vt:lpstr>Wingdings 3</vt:lpstr>
      <vt:lpstr>Module</vt:lpstr>
      <vt:lpstr>貧窮脫不了?!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馬太福音26:6-13</vt:lpstr>
      <vt:lpstr>馬太福音26章；馬可福音14章；約翰福音12章</vt:lpstr>
      <vt:lpstr>馬太福音26章；馬可福音14章；約翰福音12章</vt:lpstr>
      <vt:lpstr>如何理解?</vt:lpstr>
      <vt:lpstr>常有窮人和你們同在…</vt:lpstr>
      <vt:lpstr>馬太福音26:10-12</vt:lpstr>
      <vt:lpstr>馬太福音26:12</vt:lpstr>
      <vt:lpstr>馬可福音14:7-8</vt:lpstr>
      <vt:lpstr>馬可福音14:7</vt:lpstr>
      <vt:lpstr>約翰福音12:5-8</vt:lpstr>
      <vt:lpstr>約翰福音12:6</vt:lpstr>
      <vt:lpstr>貧窮 poor</vt:lpstr>
      <vt:lpstr>penes  πένης x1</vt:lpstr>
      <vt:lpstr>ptochos  πτωχός  x35</vt:lpstr>
      <vt:lpstr>ptochos  πτωχός  x35</vt:lpstr>
      <vt:lpstr>貧窮</vt:lpstr>
      <vt:lpstr>貧窮</vt:lpstr>
      <vt:lpstr>貧窮 poor</vt:lpstr>
      <vt:lpstr>PowerPoint Presentation</vt:lpstr>
      <vt:lpstr>Aniy עָנִי</vt:lpstr>
      <vt:lpstr>Ebyown אֶבְיוֹן</vt:lpstr>
      <vt:lpstr>Misken מִסְכֵּן</vt:lpstr>
      <vt:lpstr>Muwk  מוּךְ</vt:lpstr>
      <vt:lpstr>PowerPoint Presentation</vt:lpstr>
      <vt:lpstr>PowerPoint Presentation</vt:lpstr>
      <vt:lpstr>聖經可有解決辦法？</vt:lpstr>
      <vt:lpstr>事實可行嗎？</vt:lpstr>
      <vt:lpstr>申命記15:7-11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Chung Chan</cp:lastModifiedBy>
  <cp:revision>137</cp:revision>
  <dcterms:created xsi:type="dcterms:W3CDTF">2017-09-27T17:37:52Z</dcterms:created>
  <dcterms:modified xsi:type="dcterms:W3CDTF">2018-08-07T16:24:34Z</dcterms:modified>
</cp:coreProperties>
</file>